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9" r:id="rId3"/>
    <p:sldId id="289" r:id="rId5"/>
    <p:sldId id="261" r:id="rId6"/>
    <p:sldId id="303" r:id="rId7"/>
    <p:sldId id="277" r:id="rId8"/>
    <p:sldId id="331" r:id="rId9"/>
    <p:sldId id="333" r:id="rId10"/>
    <p:sldId id="335" r:id="rId11"/>
    <p:sldId id="336" r:id="rId12"/>
    <p:sldId id="337" r:id="rId13"/>
    <p:sldId id="339" r:id="rId14"/>
    <p:sldId id="338" r:id="rId15"/>
    <p:sldId id="307" r:id="rId16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7" autoAdjust="0"/>
    <p:restoredTop sz="94660"/>
  </p:normalViewPr>
  <p:slideViewPr>
    <p:cSldViewPr snapToGrid="0">
      <p:cViewPr>
        <p:scale>
          <a:sx n="50" d="100"/>
          <a:sy n="50" d="100"/>
        </p:scale>
        <p:origin x="-486" y="-1758"/>
      </p:cViewPr>
      <p:guideLst>
        <p:guide orient="horz" pos="2137"/>
        <p:guide pos="3840"/>
        <p:guide pos="497"/>
        <p:guide pos="7151"/>
        <p:guide pos="36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3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image" Target="../media/image3.png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2.xml"/><Relationship Id="rId13" Type="http://schemas.openxmlformats.org/officeDocument/2006/relationships/themeOverride" Target="../theme/themeOverride1.xml"/><Relationship Id="rId12" Type="http://schemas.openxmlformats.org/officeDocument/2006/relationships/tags" Target="../tags/tag8.xml"/><Relationship Id="rId11" Type="http://schemas.openxmlformats.org/officeDocument/2006/relationships/image" Target="../media/image4.png"/><Relationship Id="rId10" Type="http://schemas.openxmlformats.org/officeDocument/2006/relationships/tags" Target="../tags/tag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12.png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9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28.xml"/><Relationship Id="rId7" Type="http://schemas.openxmlformats.org/officeDocument/2006/relationships/image" Target="../media/image2.png"/><Relationship Id="rId6" Type="http://schemas.openxmlformats.org/officeDocument/2006/relationships/tags" Target="../tags/tag27.xml"/><Relationship Id="rId5" Type="http://schemas.openxmlformats.org/officeDocument/2006/relationships/image" Target="../media/image1.png"/><Relationship Id="rId4" Type="http://schemas.openxmlformats.org/officeDocument/2006/relationships/tags" Target="../tags/tag26.xml"/><Relationship Id="rId3" Type="http://schemas.openxmlformats.org/officeDocument/2006/relationships/image" Target="../media/image4.png"/><Relationship Id="rId2" Type="http://schemas.openxmlformats.org/officeDocument/2006/relationships/tags" Target="../tags/tag25.xml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3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4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7.xml"/><Relationship Id="rId2" Type="http://schemas.openxmlformats.org/officeDocument/2006/relationships/image" Target="../media/image11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矩形 12"/>
          <p:cNvSpPr/>
          <p:nvPr>
            <p:custDataLst>
              <p:tags r:id="rId1"/>
            </p:custDataLst>
          </p:nvPr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矩形 6"/>
          <p:cNvSpPr/>
          <p:nvPr>
            <p:custDataLst>
              <p:tags r:id="rId2"/>
            </p:custDataLst>
          </p:nvPr>
        </p:nvSpPr>
        <p:spPr>
          <a:xfrm>
            <a:off x="-19050" y="1022350"/>
            <a:ext cx="2705100" cy="2647950"/>
          </a:xfrm>
          <a:prstGeom prst="rect">
            <a:avLst/>
          </a:prstGeom>
          <a:blipFill>
            <a:blip r:embed="rId3" cstate="screen"/>
            <a:stretch>
              <a:fillRect l="-18073" r="-17905"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_矩形 7"/>
          <p:cNvSpPr/>
          <p:nvPr>
            <p:custDataLst>
              <p:tags r:id="rId4"/>
            </p:custDataLst>
          </p:nvPr>
        </p:nvSpPr>
        <p:spPr>
          <a:xfrm>
            <a:off x="2724150" y="1022350"/>
            <a:ext cx="2800350" cy="1314450"/>
          </a:xfrm>
          <a:prstGeom prst="rect">
            <a:avLst/>
          </a:prstGeom>
          <a:blipFill>
            <a:blip r:embed="rId5" cstate="screen"/>
            <a:stretch>
              <a:fillRect t="-19661" b="-19293"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矩形 8"/>
          <p:cNvSpPr/>
          <p:nvPr>
            <p:custDataLst>
              <p:tags r:id="rId6"/>
            </p:custDataLst>
          </p:nvPr>
        </p:nvSpPr>
        <p:spPr>
          <a:xfrm>
            <a:off x="2724150" y="2381689"/>
            <a:ext cx="2800350" cy="1298135"/>
          </a:xfrm>
          <a:prstGeom prst="rect">
            <a:avLst/>
          </a:prstGeom>
          <a:blipFill>
            <a:blip r:embed="rId7" cstate="screen"/>
            <a:stretch>
              <a:fillRect t="-21190" b="-20784"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文本框 10"/>
          <p:cNvSpPr txBox="1"/>
          <p:nvPr>
            <p:custDataLst>
              <p:tags r:id="rId8"/>
            </p:custDataLst>
          </p:nvPr>
        </p:nvSpPr>
        <p:spPr>
          <a:xfrm>
            <a:off x="133691" y="3949322"/>
            <a:ext cx="280034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600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2020</a:t>
            </a:r>
            <a:endParaRPr lang="zh-CN" altLang="en-US" sz="66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PA_文本框 11"/>
          <p:cNvSpPr txBox="1"/>
          <p:nvPr>
            <p:custDataLst>
              <p:tags r:id="rId9"/>
            </p:custDataLst>
          </p:nvPr>
        </p:nvSpPr>
        <p:spPr>
          <a:xfrm>
            <a:off x="1747520" y="3993515"/>
            <a:ext cx="102635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经管系创新创业孵化营开营仪式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62600" y="1022350"/>
            <a:ext cx="6629400" cy="2647950"/>
            <a:chOff x="5562600" y="1022350"/>
            <a:chExt cx="6629400" cy="2647950"/>
          </a:xfrm>
        </p:grpSpPr>
        <p:sp>
          <p:nvSpPr>
            <p:cNvPr id="2" name="PA_矩形 1"/>
            <p:cNvSpPr/>
            <p:nvPr>
              <p:custDataLst>
                <p:tags r:id="rId10"/>
              </p:custDataLst>
            </p:nvPr>
          </p:nvSpPr>
          <p:spPr>
            <a:xfrm>
              <a:off x="5562600" y="1022350"/>
              <a:ext cx="6629400" cy="2647950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A_矩形 13"/>
            <p:cNvSpPr/>
            <p:nvPr>
              <p:custDataLst>
                <p:tags r:id="rId12"/>
              </p:custDataLst>
            </p:nvPr>
          </p:nvSpPr>
          <p:spPr>
            <a:xfrm>
              <a:off x="5562600" y="1022350"/>
              <a:ext cx="6629400" cy="2647949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6489700"/>
            <a:ext cx="12192000" cy="259231"/>
            <a:chOff x="0" y="6489700"/>
            <a:chExt cx="12192000" cy="259231"/>
          </a:xfrm>
        </p:grpSpPr>
        <p:sp>
          <p:nvSpPr>
            <p:cNvPr id="18" name="矩形 17"/>
            <p:cNvSpPr/>
            <p:nvPr/>
          </p:nvSpPr>
          <p:spPr>
            <a:xfrm>
              <a:off x="5686425" y="6489700"/>
              <a:ext cx="819150" cy="25923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More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0" y="6621585"/>
              <a:ext cx="54991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692900" y="6621585"/>
              <a:ext cx="54991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99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49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_文本框 6"/>
          <p:cNvSpPr txBox="1"/>
          <p:nvPr>
            <p:custDataLst>
              <p:tags r:id="rId1"/>
            </p:custDataLst>
          </p:nvPr>
        </p:nvSpPr>
        <p:spPr>
          <a:xfrm>
            <a:off x="1191260" y="209550"/>
            <a:ext cx="4627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创新创业活动介绍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6082" y="294050"/>
            <a:ext cx="427501" cy="427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0" y="6489700"/>
            <a:ext cx="12192000" cy="259231"/>
            <a:chOff x="0" y="6489700"/>
            <a:chExt cx="12192000" cy="259231"/>
          </a:xfrm>
        </p:grpSpPr>
        <p:sp>
          <p:nvSpPr>
            <p:cNvPr id="42" name="矩形 41"/>
            <p:cNvSpPr/>
            <p:nvPr/>
          </p:nvSpPr>
          <p:spPr>
            <a:xfrm>
              <a:off x="5686425" y="6489700"/>
              <a:ext cx="819150" cy="25923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 Two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0" y="6621585"/>
              <a:ext cx="54991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6692900" y="6621585"/>
              <a:ext cx="54991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764540" y="1040765"/>
            <a:ext cx="10426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大学生创新创业训练项目（以下简称大创）http://jwc.tit.edu.cn/info/1106/3709.htm  </a:t>
            </a:r>
            <a:r>
              <a:rPr lang="en-US" altLang="zh-CN"/>
              <a:t>2019</a:t>
            </a:r>
            <a:r>
              <a:rPr lang="zh-CN" altLang="en-US"/>
              <a:t>立项结果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60" y="1527175"/>
            <a:ext cx="7969250" cy="461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2" name="PA_矩形 12"/>
          <p:cNvSpPr/>
          <p:nvPr>
            <p:custDataLst>
              <p:tags r:id="rId2"/>
            </p:custDataLst>
          </p:nvPr>
        </p:nvSpPr>
        <p:spPr>
          <a:xfrm>
            <a:off x="0" y="-2"/>
            <a:ext cx="12191997" cy="685800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90031" y="1085799"/>
            <a:ext cx="2733870" cy="26107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文本框 5"/>
          <p:cNvSpPr txBox="1"/>
          <p:nvPr>
            <p:custDataLst>
              <p:tags r:id="rId3"/>
            </p:custDataLst>
          </p:nvPr>
        </p:nvSpPr>
        <p:spPr>
          <a:xfrm>
            <a:off x="5772150" y="2748280"/>
            <a:ext cx="50971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优秀经验分享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26762" y="2946997"/>
            <a:ext cx="434122" cy="434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9509" y="1243884"/>
            <a:ext cx="1691136" cy="1691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01039" y="1398295"/>
            <a:ext cx="2212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</a:rPr>
              <a:t>P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79833" y="2264308"/>
            <a:ext cx="694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ART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35932" y="2037216"/>
            <a:ext cx="74803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03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71258" y="3195047"/>
            <a:ext cx="2095057" cy="20006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91084" y="3614988"/>
            <a:ext cx="3240000" cy="1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14" grpId="0" bldLvl="0" animBg="1"/>
      <p:bldP spid="4" grpId="0" bldLvl="0" animBg="1"/>
      <p:bldP spid="8" grpId="0"/>
      <p:bldP spid="9" grpId="0"/>
      <p:bldP spid="10" grpId="0"/>
      <p:bldP spid="10" grpId="1"/>
      <p:bldP spid="18" grpId="0" bldLvl="0" animBg="1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_文本框 6"/>
          <p:cNvSpPr txBox="1"/>
          <p:nvPr>
            <p:custDataLst>
              <p:tags r:id="rId1"/>
            </p:custDataLst>
          </p:nvPr>
        </p:nvSpPr>
        <p:spPr>
          <a:xfrm>
            <a:off x="1191260" y="209550"/>
            <a:ext cx="5561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优秀创新创业活动经验分享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6082" y="294050"/>
            <a:ext cx="427501" cy="427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0" y="6489700"/>
            <a:ext cx="12192000" cy="259231"/>
            <a:chOff x="0" y="6489700"/>
            <a:chExt cx="12192000" cy="259231"/>
          </a:xfrm>
        </p:grpSpPr>
        <p:sp>
          <p:nvSpPr>
            <p:cNvPr id="42" name="矩形 41"/>
            <p:cNvSpPr/>
            <p:nvPr/>
          </p:nvSpPr>
          <p:spPr>
            <a:xfrm>
              <a:off x="5686425" y="6489700"/>
              <a:ext cx="819150" cy="25923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 Two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0" y="6621585"/>
              <a:ext cx="54991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6692900" y="6621585"/>
              <a:ext cx="54991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794385" y="1239520"/>
            <a:ext cx="107270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/>
              <a:t>苗梓欣</a:t>
            </a:r>
            <a:endParaRPr lang="zh-CN" altLang="en-US"/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/>
              <a:t>     代表项目：《基于大学生人文素养调研的应用型本科院校人才培养模式研究——以太原工业学院为例》，</a:t>
            </a:r>
            <a:r>
              <a:rPr lang="en-US" altLang="zh-CN"/>
              <a:t>2019</a:t>
            </a:r>
            <a:r>
              <a:rPr lang="zh-CN" altLang="en-US"/>
              <a:t>年</a:t>
            </a:r>
            <a:r>
              <a:rPr lang="zh-CN" altLang="en-US"/>
              <a:t>国家级大创项目；</a:t>
            </a:r>
            <a:endParaRPr lang="zh-CN" altLang="en-US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/>
              <a:t>杨瑶</a:t>
            </a:r>
            <a:endParaRPr lang="zh-CN" altLang="en-US"/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/>
              <a:t>     代表项目：《衣景阑珊》，</a:t>
            </a:r>
            <a:r>
              <a:rPr lang="en-US" altLang="zh-CN"/>
              <a:t>2019</a:t>
            </a:r>
            <a:r>
              <a:rPr lang="zh-CN" altLang="en-US"/>
              <a:t>年院级大创创业实践项目，曾参加</a:t>
            </a:r>
            <a:r>
              <a:rPr lang="en-US" altLang="zh-CN"/>
              <a:t>2019</a:t>
            </a:r>
            <a:r>
              <a:rPr lang="zh-CN" altLang="en-US"/>
              <a:t>年三创赛。</a:t>
            </a:r>
            <a:endParaRPr lang="zh-CN" altLang="en-US"/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/>
              <a:t>王嘉兴</a:t>
            </a:r>
            <a:endParaRPr lang="zh-CN" altLang="en-US"/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/>
              <a:t>     代表项目：《大学生创业团队异质性对创新绩效的影响研究—— 以太原工业学院为例》，</a:t>
            </a:r>
            <a:r>
              <a:rPr lang="en-US" altLang="zh-CN"/>
              <a:t>2019</a:t>
            </a:r>
            <a:r>
              <a:rPr lang="zh-CN" altLang="en-US"/>
              <a:t>年省级大创项目。同时，还参加</a:t>
            </a:r>
            <a:r>
              <a:rPr lang="en-US" altLang="zh-CN"/>
              <a:t>2019</a:t>
            </a:r>
            <a:r>
              <a:rPr lang="zh-CN" altLang="en-US"/>
              <a:t>年</a:t>
            </a:r>
            <a:r>
              <a:rPr lang="en-US" altLang="zh-CN"/>
              <a:t>“</a:t>
            </a:r>
            <a:r>
              <a:rPr lang="zh-CN" altLang="en-US"/>
              <a:t>互联网</a:t>
            </a:r>
            <a:r>
              <a:rPr lang="en-US" altLang="zh-CN"/>
              <a:t>+”</a:t>
            </a:r>
            <a:r>
              <a:rPr lang="zh-CN" altLang="en-US"/>
              <a:t>大赛和</a:t>
            </a:r>
            <a:r>
              <a:rPr lang="en-US" altLang="zh-CN"/>
              <a:t>2019</a:t>
            </a:r>
            <a:r>
              <a:rPr lang="zh-CN" altLang="en-US"/>
              <a:t>年</a:t>
            </a:r>
            <a:r>
              <a:rPr lang="en-US" altLang="zh-CN"/>
              <a:t>“</a:t>
            </a:r>
            <a:r>
              <a:rPr lang="zh-CN" altLang="en-US"/>
              <a:t>三创赛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矩形 12"/>
          <p:cNvSpPr/>
          <p:nvPr>
            <p:custDataLst>
              <p:tags r:id="rId1"/>
            </p:custDataLst>
          </p:nvPr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PA_矩形 1"/>
          <p:cNvSpPr/>
          <p:nvPr>
            <p:custDataLst>
              <p:tags r:id="rId2"/>
            </p:custDataLst>
          </p:nvPr>
        </p:nvSpPr>
        <p:spPr>
          <a:xfrm>
            <a:off x="5562600" y="1022350"/>
            <a:ext cx="6629400" cy="26479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矩形 6"/>
          <p:cNvSpPr/>
          <p:nvPr>
            <p:custDataLst>
              <p:tags r:id="rId4"/>
            </p:custDataLst>
          </p:nvPr>
        </p:nvSpPr>
        <p:spPr>
          <a:xfrm>
            <a:off x="-19050" y="1022350"/>
            <a:ext cx="2705100" cy="2647950"/>
          </a:xfrm>
          <a:prstGeom prst="rect">
            <a:avLst/>
          </a:prstGeom>
          <a:blipFill>
            <a:blip r:embed="rId5" cstate="screen"/>
            <a:stretch>
              <a:fillRect l="-18073" r="-17905"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_矩形 7"/>
          <p:cNvSpPr/>
          <p:nvPr>
            <p:custDataLst>
              <p:tags r:id="rId6"/>
            </p:custDataLst>
          </p:nvPr>
        </p:nvSpPr>
        <p:spPr>
          <a:xfrm>
            <a:off x="2724150" y="1022350"/>
            <a:ext cx="2800350" cy="1314450"/>
          </a:xfrm>
          <a:prstGeom prst="rect">
            <a:avLst/>
          </a:prstGeom>
          <a:blipFill>
            <a:blip r:embed="rId7" cstate="screen"/>
            <a:stretch>
              <a:fillRect t="-19661" b="-19293"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矩形 8"/>
          <p:cNvSpPr/>
          <p:nvPr>
            <p:custDataLst>
              <p:tags r:id="rId8"/>
            </p:custDataLst>
          </p:nvPr>
        </p:nvSpPr>
        <p:spPr>
          <a:xfrm>
            <a:off x="2724150" y="2381689"/>
            <a:ext cx="2800350" cy="1298135"/>
          </a:xfrm>
          <a:prstGeom prst="rect">
            <a:avLst/>
          </a:prstGeom>
          <a:blipFill>
            <a:blip r:embed="rId9" cstate="screen"/>
            <a:stretch>
              <a:fillRect t="-21190" b="-20784"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_文本框 11"/>
          <p:cNvSpPr txBox="1"/>
          <p:nvPr>
            <p:custDataLst>
              <p:tags r:id="rId10"/>
            </p:custDataLst>
          </p:nvPr>
        </p:nvSpPr>
        <p:spPr>
          <a:xfrm>
            <a:off x="1675545" y="3993806"/>
            <a:ext cx="88409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</a:t>
            </a:r>
            <a:r>
              <a:rPr lang="zh-CN" altLang="en-US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谢聆听</a:t>
            </a:r>
            <a:r>
              <a:rPr lang="zh-CN" altLang="en-US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PA_矩形 13"/>
          <p:cNvSpPr/>
          <p:nvPr>
            <p:custDataLst>
              <p:tags r:id="rId11"/>
            </p:custDataLst>
          </p:nvPr>
        </p:nvSpPr>
        <p:spPr>
          <a:xfrm>
            <a:off x="5562600" y="1022350"/>
            <a:ext cx="6629400" cy="264794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686425" y="6489700"/>
            <a:ext cx="819150" cy="2592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0" y="6621585"/>
            <a:ext cx="54991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692900" y="6621585"/>
            <a:ext cx="54991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6866805" y="1874457"/>
            <a:ext cx="715350" cy="40011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778" y="0"/>
            <a:ext cx="4785360" cy="6858000"/>
          </a:xfrm>
          <a:prstGeom prst="rect">
            <a:avLst/>
          </a:prstGeom>
        </p:spPr>
      </p:pic>
      <p:sp>
        <p:nvSpPr>
          <p:cNvPr id="16" name="PA_矩形 12"/>
          <p:cNvSpPr/>
          <p:nvPr>
            <p:custDataLst>
              <p:tags r:id="rId2"/>
            </p:custDataLst>
          </p:nvPr>
        </p:nvSpPr>
        <p:spPr>
          <a:xfrm>
            <a:off x="791778" y="0"/>
            <a:ext cx="4812713" cy="68580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767167" y="2531759"/>
            <a:ext cx="608267" cy="60826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701625" y="2323878"/>
            <a:ext cx="15544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议程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"/>
          <p:cNvSpPr txBox="1"/>
          <p:nvPr/>
        </p:nvSpPr>
        <p:spPr>
          <a:xfrm>
            <a:off x="6866805" y="2740136"/>
            <a:ext cx="715350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5" name="文本框 2"/>
          <p:cNvSpPr txBox="1"/>
          <p:nvPr/>
        </p:nvSpPr>
        <p:spPr>
          <a:xfrm>
            <a:off x="6866805" y="3605815"/>
            <a:ext cx="715350" cy="40011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90524" y="1794419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领导致辞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890524" y="2664718"/>
            <a:ext cx="3027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创新创业活动介绍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890524" y="3535017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优秀经验分享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5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3" grpId="0"/>
      <p:bldP spid="24" grpId="0" animBg="1"/>
      <p:bldP spid="25" grpId="0" animBg="1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2" name="PA_矩形 12"/>
          <p:cNvSpPr/>
          <p:nvPr>
            <p:custDataLst>
              <p:tags r:id="rId2"/>
            </p:custDataLst>
          </p:nvPr>
        </p:nvSpPr>
        <p:spPr>
          <a:xfrm>
            <a:off x="3" y="0"/>
            <a:ext cx="12191997" cy="685800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90031" y="1085799"/>
            <a:ext cx="2733870" cy="26107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文本框 5"/>
          <p:cNvSpPr txBox="1"/>
          <p:nvPr>
            <p:custDataLst>
              <p:tags r:id="rId3"/>
            </p:custDataLst>
          </p:nvPr>
        </p:nvSpPr>
        <p:spPr>
          <a:xfrm>
            <a:off x="5772112" y="2748559"/>
            <a:ext cx="379517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领导致辞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26762" y="2946997"/>
            <a:ext cx="434122" cy="434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9509" y="1243884"/>
            <a:ext cx="1691136" cy="1691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01039" y="1398295"/>
            <a:ext cx="2212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</a:rPr>
              <a:t>P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79833" y="2264308"/>
            <a:ext cx="694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ART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35932" y="203721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01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71258" y="3195047"/>
            <a:ext cx="2095057" cy="20006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91084" y="3614988"/>
            <a:ext cx="3240000" cy="1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  <p:bldP spid="4" grpId="0" animBg="1"/>
      <p:bldP spid="8" grpId="1"/>
      <p:bldP spid="9" grpId="0"/>
      <p:bldP spid="10" grpId="0"/>
      <p:bldP spid="10" grpId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2" name="PA_矩形 12"/>
          <p:cNvSpPr/>
          <p:nvPr>
            <p:custDataLst>
              <p:tags r:id="rId2"/>
            </p:custDataLst>
          </p:nvPr>
        </p:nvSpPr>
        <p:spPr>
          <a:xfrm>
            <a:off x="0" y="-2"/>
            <a:ext cx="12191997" cy="685800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90031" y="1085799"/>
            <a:ext cx="2733870" cy="26107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文本框 5"/>
          <p:cNvSpPr txBox="1"/>
          <p:nvPr>
            <p:custDataLst>
              <p:tags r:id="rId3"/>
            </p:custDataLst>
          </p:nvPr>
        </p:nvSpPr>
        <p:spPr>
          <a:xfrm>
            <a:off x="5772150" y="2748280"/>
            <a:ext cx="50971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创新创业活动介绍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26762" y="2946997"/>
            <a:ext cx="434122" cy="434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9509" y="1243884"/>
            <a:ext cx="1691136" cy="1691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01039" y="1398295"/>
            <a:ext cx="2212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</a:rPr>
              <a:t>P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79833" y="2264308"/>
            <a:ext cx="694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ART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35932" y="203721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</a:rPr>
              <a:t>02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71258" y="3195047"/>
            <a:ext cx="2095057" cy="20006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91084" y="3614988"/>
            <a:ext cx="3240000" cy="1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  <p:bldP spid="4" grpId="0" animBg="1"/>
      <p:bldP spid="8" grpId="0"/>
      <p:bldP spid="9" grpId="0"/>
      <p:bldP spid="10" grpId="0"/>
      <p:bldP spid="10" grpId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_文本框 6"/>
          <p:cNvSpPr txBox="1"/>
          <p:nvPr>
            <p:custDataLst>
              <p:tags r:id="rId1"/>
            </p:custDataLst>
          </p:nvPr>
        </p:nvSpPr>
        <p:spPr>
          <a:xfrm>
            <a:off x="1191260" y="209550"/>
            <a:ext cx="4627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创新创业活动介绍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6082" y="294050"/>
            <a:ext cx="427501" cy="427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0" y="6489700"/>
            <a:ext cx="12192000" cy="259231"/>
            <a:chOff x="0" y="6489700"/>
            <a:chExt cx="12192000" cy="259231"/>
          </a:xfrm>
        </p:grpSpPr>
        <p:sp>
          <p:nvSpPr>
            <p:cNvPr id="42" name="矩形 41"/>
            <p:cNvSpPr/>
            <p:nvPr/>
          </p:nvSpPr>
          <p:spPr>
            <a:xfrm>
              <a:off x="5686425" y="6489700"/>
              <a:ext cx="819150" cy="25923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 Two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0" y="6621585"/>
              <a:ext cx="54991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6692900" y="6621585"/>
              <a:ext cx="54991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661670" y="1393825"/>
            <a:ext cx="1091946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/>
              <a:t>      </a:t>
            </a:r>
            <a:r>
              <a:rPr lang="zh-CN" altLang="en-US" sz="2400"/>
              <a:t>为响应国家创新驱动发展战略，更好的践行我校</a:t>
            </a:r>
            <a:r>
              <a:rPr lang="en-US" altLang="zh-CN" sz="2400"/>
              <a:t>“</a:t>
            </a:r>
            <a:r>
              <a:rPr lang="zh-CN" altLang="en-US" sz="2400">
                <a:solidFill>
                  <a:srgbClr val="FF0000"/>
                </a:solidFill>
              </a:rPr>
              <a:t>知行合一，行胜于言</a:t>
            </a:r>
            <a:r>
              <a:rPr lang="en-US" altLang="zh-CN" sz="2400"/>
              <a:t>”</a:t>
            </a:r>
            <a:r>
              <a:rPr lang="zh-CN" altLang="en-US" sz="2400"/>
              <a:t>的校训，也为了进一步提升大学生创新能力，自</a:t>
            </a:r>
            <a:r>
              <a:rPr lang="en-US" altLang="zh-CN" sz="2400"/>
              <a:t>2018</a:t>
            </a:r>
            <a:r>
              <a:rPr lang="zh-CN" altLang="en-US" sz="2400"/>
              <a:t>年起，我系每年都会组建创新创业孵化营，为同学们提供一个开展创新创业活动、展现自我的舞台。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      创新创业的内涵十分丰富，具体包括</a:t>
            </a:r>
            <a:endParaRPr lang="zh-CN" altLang="en-US" sz="2400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/>
              <a:t>学科竞赛</a:t>
            </a:r>
            <a:endParaRPr lang="zh-CN" altLang="en-US" sz="2400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/>
              <a:t>大学生创新创业训练项目（以下简称大创）</a:t>
            </a:r>
            <a:endParaRPr lang="zh-CN" altLang="en-US" sz="2400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400"/>
              <a:t>我系举办的各项创新创业培训活动。</a:t>
            </a:r>
            <a:endParaRPr lang="zh-CN" altLang="en-US" sz="2400"/>
          </a:p>
          <a:p>
            <a:pPr>
              <a:lnSpc>
                <a:spcPct val="150000"/>
              </a:lnSpc>
            </a:pP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_文本框 6"/>
          <p:cNvSpPr txBox="1"/>
          <p:nvPr>
            <p:custDataLst>
              <p:tags r:id="rId1"/>
            </p:custDataLst>
          </p:nvPr>
        </p:nvSpPr>
        <p:spPr>
          <a:xfrm>
            <a:off x="1191260" y="209550"/>
            <a:ext cx="4627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创新创业活动介绍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6082" y="294050"/>
            <a:ext cx="427501" cy="427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0" y="6489700"/>
            <a:ext cx="12192000" cy="259231"/>
            <a:chOff x="0" y="6489700"/>
            <a:chExt cx="12192000" cy="259231"/>
          </a:xfrm>
        </p:grpSpPr>
        <p:sp>
          <p:nvSpPr>
            <p:cNvPr id="42" name="矩形 41"/>
            <p:cNvSpPr/>
            <p:nvPr/>
          </p:nvSpPr>
          <p:spPr>
            <a:xfrm>
              <a:off x="5686425" y="6489700"/>
              <a:ext cx="819150" cy="25923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 Two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0" y="6621585"/>
              <a:ext cx="54991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6692900" y="6621585"/>
              <a:ext cx="54991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64580" y="378460"/>
            <a:ext cx="4794250" cy="6191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05" y="2188845"/>
            <a:ext cx="4749800" cy="37465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6172200" y="981710"/>
            <a:ext cx="4730750" cy="986155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164580" y="4397375"/>
            <a:ext cx="4730750" cy="325120"/>
          </a:xfrm>
          <a:prstGeom prst="roundRect">
            <a:avLst/>
          </a:prstGeom>
          <a:noFill/>
          <a:ln w="28575" cmpd="sng">
            <a:solidFill>
              <a:srgbClr val="FF940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_文本框 6"/>
          <p:cNvSpPr txBox="1"/>
          <p:nvPr>
            <p:custDataLst>
              <p:tags r:id="rId1"/>
            </p:custDataLst>
          </p:nvPr>
        </p:nvSpPr>
        <p:spPr>
          <a:xfrm>
            <a:off x="1191260" y="209550"/>
            <a:ext cx="4627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创新创业活动介绍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6082" y="294050"/>
            <a:ext cx="427501" cy="427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0" y="6489700"/>
            <a:ext cx="12192000" cy="259231"/>
            <a:chOff x="0" y="6489700"/>
            <a:chExt cx="12192000" cy="259231"/>
          </a:xfrm>
        </p:grpSpPr>
        <p:sp>
          <p:nvSpPr>
            <p:cNvPr id="42" name="矩形 41"/>
            <p:cNvSpPr/>
            <p:nvPr/>
          </p:nvSpPr>
          <p:spPr>
            <a:xfrm>
              <a:off x="5686425" y="6489700"/>
              <a:ext cx="819150" cy="25923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 Two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0" y="6621585"/>
              <a:ext cx="54991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6692900" y="6621585"/>
              <a:ext cx="54991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823595" y="952500"/>
            <a:ext cx="47682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三创赛</a:t>
            </a:r>
            <a:endParaRPr lang="zh-CN" altLang="en-US"/>
          </a:p>
          <a:p>
            <a:pPr indent="0">
              <a:buFont typeface="Wingdings" panose="05000000000000000000" charset="0"/>
              <a:buNone/>
            </a:pPr>
            <a:r>
              <a:rPr lang="zh-CN" altLang="en-US"/>
              <a:t>http://www.3chuang.net/</a:t>
            </a:r>
            <a:endParaRPr lang="zh-CN" altLang="en-US"/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820" y="952500"/>
            <a:ext cx="7689850" cy="5302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_文本框 6"/>
          <p:cNvSpPr txBox="1"/>
          <p:nvPr>
            <p:custDataLst>
              <p:tags r:id="rId1"/>
            </p:custDataLst>
          </p:nvPr>
        </p:nvSpPr>
        <p:spPr>
          <a:xfrm>
            <a:off x="1191260" y="209550"/>
            <a:ext cx="4627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创新创业活动介绍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6082" y="294050"/>
            <a:ext cx="427501" cy="427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0" y="6489700"/>
            <a:ext cx="12192000" cy="259231"/>
            <a:chOff x="0" y="6489700"/>
            <a:chExt cx="12192000" cy="259231"/>
          </a:xfrm>
        </p:grpSpPr>
        <p:sp>
          <p:nvSpPr>
            <p:cNvPr id="42" name="矩形 41"/>
            <p:cNvSpPr/>
            <p:nvPr/>
          </p:nvSpPr>
          <p:spPr>
            <a:xfrm>
              <a:off x="5686425" y="6489700"/>
              <a:ext cx="819150" cy="25923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 Two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0" y="6621585"/>
              <a:ext cx="54991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6692900" y="6621585"/>
              <a:ext cx="54991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823595" y="952500"/>
            <a:ext cx="47682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/>
              <a:t>三创赛</a:t>
            </a:r>
            <a:endParaRPr lang="zh-CN" altLang="en-US"/>
          </a:p>
          <a:p>
            <a:pPr indent="0">
              <a:buFont typeface="Wingdings" panose="05000000000000000000" charset="0"/>
              <a:buNone/>
            </a:pPr>
            <a:r>
              <a:rPr lang="zh-CN" altLang="en-US"/>
              <a:t>http://www.3chuang.net/</a:t>
            </a:r>
            <a:endParaRPr lang="zh-CN" altLang="en-US"/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890" y="1110615"/>
            <a:ext cx="7645400" cy="481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_文本框 6"/>
          <p:cNvSpPr txBox="1"/>
          <p:nvPr>
            <p:custDataLst>
              <p:tags r:id="rId1"/>
            </p:custDataLst>
          </p:nvPr>
        </p:nvSpPr>
        <p:spPr>
          <a:xfrm>
            <a:off x="1191260" y="209550"/>
            <a:ext cx="4627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创新创业活动介绍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76082" y="294050"/>
            <a:ext cx="427501" cy="4275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0" y="6489700"/>
            <a:ext cx="12192000" cy="259231"/>
            <a:chOff x="0" y="6489700"/>
            <a:chExt cx="12192000" cy="259231"/>
          </a:xfrm>
        </p:grpSpPr>
        <p:sp>
          <p:nvSpPr>
            <p:cNvPr id="42" name="矩形 41"/>
            <p:cNvSpPr/>
            <p:nvPr/>
          </p:nvSpPr>
          <p:spPr>
            <a:xfrm>
              <a:off x="5686425" y="6489700"/>
              <a:ext cx="819150" cy="25923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 Two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0" y="6621585"/>
              <a:ext cx="54991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6692900" y="6621585"/>
              <a:ext cx="54991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764540" y="1040765"/>
            <a:ext cx="10426700" cy="2445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/>
              <a:t>“</a:t>
            </a:r>
            <a:r>
              <a:rPr lang="zh-CN" altLang="en-US"/>
              <a:t>互联网</a:t>
            </a:r>
            <a:r>
              <a:rPr lang="en-US" altLang="zh-CN"/>
              <a:t>+”     https://cxcyds.zju.edu.cn/</a:t>
            </a:r>
            <a:endParaRPr lang="en-US" altLang="zh-CN"/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     中国“互联网+”大学生创新创业大赛自2015年创办以来，累计有225万大学生、55万个团队参赛，涌现出了一大批科技含量高、市场潜力大、社会效益好的高质量项目，展现了当代青年大学生奋发有为、昂扬向上的风采，已经成为我国覆盖面最大、影响最广的大学生创新创业盛会，也开始成为国际高等教育的一道亮丽风景线。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l"/>
            </a:pP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85" y="3566160"/>
            <a:ext cx="9455150" cy="200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bldLvl="0" animBg="1"/>
    </p:bldLst>
  </p:timing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0"/>
</p:tagLst>
</file>

<file path=ppt/tags/tag16.xml><?xml version="1.0" encoding="utf-8"?>
<p:tagLst xmlns:p="http://schemas.openxmlformats.org/presentationml/2006/main">
  <p:tag name="REFSHAPE" val="360603820"/>
  <p:tag name="KSO_WM_UNIT_PLACING_PICTURE_USER_VIEWPORT" val="{&quot;height&quot;:9750,&quot;width&quot;:7550}"/>
</p:tagLst>
</file>

<file path=ppt/tags/tag17.xml><?xml version="1.0" encoding="utf-8"?>
<p:tagLst xmlns:p="http://schemas.openxmlformats.org/presentationml/2006/main">
  <p:tag name="PA" val="v3.0.0"/>
</p:tagLst>
</file>

<file path=ppt/tags/tag18.xml><?xml version="1.0" encoding="utf-8"?>
<p:tagLst xmlns:p="http://schemas.openxmlformats.org/presentationml/2006/main">
  <p:tag name="PA" val="v3.0.0"/>
</p:tagLst>
</file>

<file path=ppt/tags/tag19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20.xml><?xml version="1.0" encoding="utf-8"?>
<p:tagLst xmlns:p="http://schemas.openxmlformats.org/presentationml/2006/main">
  <p:tag name="PA" val="v3.0.0"/>
</p:tagLst>
</file>

<file path=ppt/tags/tag21.xml><?xml version="1.0" encoding="utf-8"?>
<p:tagLst xmlns:p="http://schemas.openxmlformats.org/presentationml/2006/main">
  <p:tag name="PA" val="v3.0.0"/>
</p:tagLst>
</file>

<file path=ppt/tags/tag22.xml><?xml version="1.0" encoding="utf-8"?>
<p:tagLst xmlns:p="http://schemas.openxmlformats.org/presentationml/2006/main">
  <p:tag name="PA" val="v3.0.0"/>
</p:tagLst>
</file>

<file path=ppt/tags/tag23.xml><?xml version="1.0" encoding="utf-8"?>
<p:tagLst xmlns:p="http://schemas.openxmlformats.org/presentationml/2006/main">
  <p:tag name="PA" val="v3.0.0"/>
</p:tagLst>
</file>

<file path=ppt/tags/tag24.xml><?xml version="1.0" encoding="utf-8"?>
<p:tagLst xmlns:p="http://schemas.openxmlformats.org/presentationml/2006/main">
  <p:tag name="PA" val="v3.0.0"/>
</p:tagLst>
</file>

<file path=ppt/tags/tag25.xml><?xml version="1.0" encoding="utf-8"?>
<p:tagLst xmlns:p="http://schemas.openxmlformats.org/presentationml/2006/main">
  <p:tag name="PA" val="v3.0.0"/>
</p:tagLst>
</file>

<file path=ppt/tags/tag26.xml><?xml version="1.0" encoding="utf-8"?>
<p:tagLst xmlns:p="http://schemas.openxmlformats.org/presentationml/2006/main">
  <p:tag name="PA" val="v3.0.0"/>
</p:tagLst>
</file>

<file path=ppt/tags/tag27.xml><?xml version="1.0" encoding="utf-8"?>
<p:tagLst xmlns:p="http://schemas.openxmlformats.org/presentationml/2006/main">
  <p:tag name="PA" val="v3.0.0"/>
</p:tagLst>
</file>

<file path=ppt/tags/tag28.xml><?xml version="1.0" encoding="utf-8"?>
<p:tagLst xmlns:p="http://schemas.openxmlformats.org/presentationml/2006/main">
  <p:tag name="PA" val="v3.0.0"/>
</p:tagLst>
</file>

<file path=ppt/tags/tag29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30.xml><?xml version="1.0" encoding="utf-8"?>
<p:tagLst xmlns:p="http://schemas.openxmlformats.org/presentationml/2006/main">
  <p:tag name="PA" val="v3.0.0"/>
</p:tagLst>
</file>

<file path=ppt/tags/tag31.xml><?xml version="1.0" encoding="utf-8"?>
<p:tagLst xmlns:p="http://schemas.openxmlformats.org/presentationml/2006/main">
  <p:tag name="ISPRING_PRESENTATION_TITLE" val="产品培训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80106"/>
      </a:accent1>
      <a:accent2>
        <a:srgbClr val="F65050"/>
      </a:accent2>
      <a:accent3>
        <a:srgbClr val="FC7C7C"/>
      </a:accent3>
      <a:accent4>
        <a:srgbClr val="FE6666"/>
      </a:accent4>
      <a:accent5>
        <a:srgbClr val="EE2222"/>
      </a:accent5>
      <a:accent6>
        <a:srgbClr val="D22828"/>
      </a:accent6>
      <a:hlink>
        <a:srgbClr val="B80106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894</Words>
  <Application>WPS 演示</Application>
  <PresentationFormat>自定义</PresentationFormat>
  <Paragraphs>104</Paragraphs>
  <Slides>13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Agency FB</vt:lpstr>
      <vt:lpstr>微软雅黑</vt:lpstr>
      <vt:lpstr>张海山锐线体简</vt:lpstr>
      <vt:lpstr>Wingdings</vt:lpstr>
      <vt:lpstr>Arial Unicode MS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红灰公司宣传产品简介</dc:title>
  <dc:creator>第一PPT</dc:creator>
  <cp:keywords>www.1ppt.com</cp:keywords>
  <dc:description>www.1ppt.com</dc:description>
  <cp:lastModifiedBy>WPS_1528006535</cp:lastModifiedBy>
  <cp:revision>76</cp:revision>
  <dcterms:created xsi:type="dcterms:W3CDTF">2017-08-18T03:02:00Z</dcterms:created>
  <dcterms:modified xsi:type="dcterms:W3CDTF">2020-04-10T10:05:04Z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